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15"/>
  </p:notesMasterIdLst>
  <p:sldIdLst>
    <p:sldId id="1755" r:id="rId5"/>
    <p:sldId id="1858" r:id="rId6"/>
    <p:sldId id="1854" r:id="rId7"/>
    <p:sldId id="1856" r:id="rId8"/>
    <p:sldId id="1847" r:id="rId9"/>
    <p:sldId id="1845" r:id="rId10"/>
    <p:sldId id="1846" r:id="rId11"/>
    <p:sldId id="259" r:id="rId12"/>
    <p:sldId id="261" r:id="rId13"/>
    <p:sldId id="185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04"/>
    <p:restoredTop sz="94516"/>
  </p:normalViewPr>
  <p:slideViewPr>
    <p:cSldViewPr snapToGrid="0">
      <p:cViewPr varScale="1">
        <p:scale>
          <a:sx n="74" d="100"/>
          <a:sy n="74" d="100"/>
        </p:scale>
        <p:origin x="60" y="8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81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3D522-E429-ED48-9BD4-174EEFCE55D7}" type="datetimeFigureOut">
              <a:rPr lang="en-CA" smtClean="0"/>
              <a:t>2024-06-21</a:t>
            </a:fld>
            <a:endParaRPr lang="en-CA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B925-5FBF-E540-BC5D-A161600E65BE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46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B48C09-3EE8-E949-9170-FC464A39481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564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First let look at Boundary work in context.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71B925-5FBF-E540-BC5D-A161600E65BE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115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304F70-624F-8C55-574E-58EBC4159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FA89D6-6D41-FB9D-B29A-71083EADD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E3D250-E574-494E-2968-0D109FC4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45F392-1ED3-6CAB-FDDC-4FA49D96F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675D7B-6CD2-D846-CE53-E5A1DA14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3379924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7D3B27-14F9-2016-4C74-C36B9F8C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860D8F-E57E-5E7F-D3CA-5E37D447B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6C786E-F094-1803-347B-D601BE90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0320F0-9988-EE23-C81A-0B1E8854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F98287-E504-E338-52C0-D8AB5C4C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06349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AAED2A4-6BA7-A63C-77EC-E349738A2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2C8D79-0A4A-1A4A-7E5D-8CA2EA641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35DAA6-5456-D1BD-24FE-3EEB2EA26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FFF21B-CAEB-B1A0-D1EC-3983D5BA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71B2BD-12EA-E570-0191-CA841477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61697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Lines and dots connected representing a network">
            <a:extLst>
              <a:ext uri="{FF2B5EF4-FFF2-40B4-BE49-F238E27FC236}">
                <a16:creationId xmlns:a16="http://schemas.microsoft.com/office/drawing/2014/main" id="{7F61DF5B-4856-4C7F-A362-A412726CC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614" r="29855"/>
          <a:stretch/>
        </p:blipFill>
        <p:spPr>
          <a:xfrm>
            <a:off x="7721837" y="10"/>
            <a:ext cx="4470163" cy="6857990"/>
          </a:xfrm>
          <a:custGeom>
            <a:avLst/>
            <a:gdLst/>
            <a:ahLst/>
            <a:cxnLst/>
            <a:rect l="l" t="t" r="r" b="b"/>
            <a:pathLst>
              <a:path w="4575785" h="6857999">
                <a:moveTo>
                  <a:pt x="517468" y="0"/>
                </a:moveTo>
                <a:lnTo>
                  <a:pt x="4575785" y="0"/>
                </a:lnTo>
                <a:lnTo>
                  <a:pt x="4575785" y="6857999"/>
                </a:lnTo>
                <a:lnTo>
                  <a:pt x="960511" y="6857999"/>
                </a:lnTo>
                <a:lnTo>
                  <a:pt x="942694" y="6843617"/>
                </a:lnTo>
                <a:cubicBezTo>
                  <a:pt x="964945" y="6792705"/>
                  <a:pt x="892574" y="6836929"/>
                  <a:pt x="865960" y="6827318"/>
                </a:cubicBezTo>
                <a:lnTo>
                  <a:pt x="861487" y="6823037"/>
                </a:lnTo>
                <a:lnTo>
                  <a:pt x="859513" y="6806858"/>
                </a:lnTo>
                <a:lnTo>
                  <a:pt x="860461" y="6800037"/>
                </a:lnTo>
                <a:cubicBezTo>
                  <a:pt x="860484" y="6795612"/>
                  <a:pt x="859691" y="6793024"/>
                  <a:pt x="858251" y="6791626"/>
                </a:cubicBezTo>
                <a:lnTo>
                  <a:pt x="857660" y="6791654"/>
                </a:lnTo>
                <a:lnTo>
                  <a:pt x="856643" y="6783314"/>
                </a:lnTo>
                <a:cubicBezTo>
                  <a:pt x="856157" y="6768705"/>
                  <a:pt x="856848" y="6753980"/>
                  <a:pt x="858459" y="6739543"/>
                </a:cubicBezTo>
                <a:cubicBezTo>
                  <a:pt x="825704" y="6742272"/>
                  <a:pt x="849542" y="6681110"/>
                  <a:pt x="794118" y="6710916"/>
                </a:cubicBezTo>
                <a:cubicBezTo>
                  <a:pt x="794610" y="6692179"/>
                  <a:pt x="815573" y="6671806"/>
                  <a:pt x="779817" y="6693690"/>
                </a:cubicBezTo>
                <a:cubicBezTo>
                  <a:pt x="778915" y="6687990"/>
                  <a:pt x="774885" y="6685995"/>
                  <a:pt x="769310" y="6685745"/>
                </a:cubicBezTo>
                <a:lnTo>
                  <a:pt x="766802" y="6686064"/>
                </a:lnTo>
                <a:cubicBezTo>
                  <a:pt x="767473" y="6672038"/>
                  <a:pt x="768145" y="6658011"/>
                  <a:pt x="768816" y="6643985"/>
                </a:cubicBezTo>
                <a:lnTo>
                  <a:pt x="764758" y="6640288"/>
                </a:lnTo>
                <a:lnTo>
                  <a:pt x="771603" y="6610439"/>
                </a:lnTo>
                <a:cubicBezTo>
                  <a:pt x="771799" y="6605729"/>
                  <a:pt x="776328" y="6505678"/>
                  <a:pt x="776524" y="6500968"/>
                </a:cubicBezTo>
                <a:lnTo>
                  <a:pt x="716862" y="6252242"/>
                </a:lnTo>
                <a:cubicBezTo>
                  <a:pt x="710358" y="6209033"/>
                  <a:pt x="712158" y="6177416"/>
                  <a:pt x="706006" y="6116988"/>
                </a:cubicBezTo>
                <a:cubicBezTo>
                  <a:pt x="664744" y="6009788"/>
                  <a:pt x="669134" y="5997889"/>
                  <a:pt x="675681" y="5921438"/>
                </a:cubicBezTo>
                <a:cubicBezTo>
                  <a:pt x="609567" y="5910253"/>
                  <a:pt x="667197" y="5880778"/>
                  <a:pt x="646967" y="5848021"/>
                </a:cubicBezTo>
                <a:cubicBezTo>
                  <a:pt x="633539" y="5819166"/>
                  <a:pt x="610193" y="5775630"/>
                  <a:pt x="595120" y="5722308"/>
                </a:cubicBezTo>
                <a:cubicBezTo>
                  <a:pt x="587517" y="5685814"/>
                  <a:pt x="566330" y="5564010"/>
                  <a:pt x="556522" y="5528087"/>
                </a:cubicBezTo>
                <a:cubicBezTo>
                  <a:pt x="551310" y="5519174"/>
                  <a:pt x="556171" y="5505252"/>
                  <a:pt x="536270" y="5506770"/>
                </a:cubicBezTo>
                <a:cubicBezTo>
                  <a:pt x="512052" y="5506489"/>
                  <a:pt x="543356" y="5459435"/>
                  <a:pt x="516612" y="5473320"/>
                </a:cubicBezTo>
                <a:cubicBezTo>
                  <a:pt x="537947" y="5440196"/>
                  <a:pt x="486731" y="5435838"/>
                  <a:pt x="471989" y="5418523"/>
                </a:cubicBezTo>
                <a:cubicBezTo>
                  <a:pt x="493820" y="5390817"/>
                  <a:pt x="454363" y="5377479"/>
                  <a:pt x="442299" y="5333204"/>
                </a:cubicBezTo>
                <a:cubicBezTo>
                  <a:pt x="467689" y="5302287"/>
                  <a:pt x="420786" y="5307848"/>
                  <a:pt x="452960" y="5255192"/>
                </a:cubicBezTo>
                <a:cubicBezTo>
                  <a:pt x="453300" y="5233631"/>
                  <a:pt x="429983" y="5195187"/>
                  <a:pt x="431339" y="5156169"/>
                </a:cubicBezTo>
                <a:cubicBezTo>
                  <a:pt x="398945" y="5067566"/>
                  <a:pt x="403718" y="5079988"/>
                  <a:pt x="404757" y="5025421"/>
                </a:cubicBezTo>
                <a:cubicBezTo>
                  <a:pt x="400018" y="4966103"/>
                  <a:pt x="402758" y="4976631"/>
                  <a:pt x="395660" y="4924394"/>
                </a:cubicBezTo>
                <a:cubicBezTo>
                  <a:pt x="383838" y="4897752"/>
                  <a:pt x="406451" y="4876973"/>
                  <a:pt x="390158" y="4861232"/>
                </a:cubicBezTo>
                <a:cubicBezTo>
                  <a:pt x="362582" y="4877952"/>
                  <a:pt x="368360" y="4813711"/>
                  <a:pt x="341238" y="4838615"/>
                </a:cubicBezTo>
                <a:cubicBezTo>
                  <a:pt x="311503" y="4831441"/>
                  <a:pt x="352577" y="4804970"/>
                  <a:pt x="326273" y="4796524"/>
                </a:cubicBezTo>
                <a:lnTo>
                  <a:pt x="284996" y="4672372"/>
                </a:lnTo>
                <a:cubicBezTo>
                  <a:pt x="298118" y="4649489"/>
                  <a:pt x="287003" y="4640074"/>
                  <a:pt x="267970" y="4634255"/>
                </a:cubicBezTo>
                <a:cubicBezTo>
                  <a:pt x="263754" y="4595383"/>
                  <a:pt x="222766" y="4593405"/>
                  <a:pt x="203275" y="4555830"/>
                </a:cubicBezTo>
                <a:cubicBezTo>
                  <a:pt x="181514" y="4524570"/>
                  <a:pt x="154438" y="4520149"/>
                  <a:pt x="133797" y="4479914"/>
                </a:cubicBezTo>
                <a:cubicBezTo>
                  <a:pt x="124082" y="4457346"/>
                  <a:pt x="105185" y="4427564"/>
                  <a:pt x="84156" y="4415916"/>
                </a:cubicBezTo>
                <a:lnTo>
                  <a:pt x="83303" y="4414752"/>
                </a:lnTo>
                <a:lnTo>
                  <a:pt x="72062" y="4388525"/>
                </a:lnTo>
                <a:lnTo>
                  <a:pt x="75315" y="4375182"/>
                </a:lnTo>
                <a:cubicBezTo>
                  <a:pt x="75941" y="4370194"/>
                  <a:pt x="75530" y="4367154"/>
                  <a:pt x="74333" y="4365355"/>
                </a:cubicBezTo>
                <a:lnTo>
                  <a:pt x="68893" y="4364787"/>
                </a:lnTo>
                <a:cubicBezTo>
                  <a:pt x="68887" y="4364737"/>
                  <a:pt x="68881" y="4364686"/>
                  <a:pt x="68875" y="4364636"/>
                </a:cubicBezTo>
                <a:cubicBezTo>
                  <a:pt x="68620" y="4351507"/>
                  <a:pt x="69309" y="4337030"/>
                  <a:pt x="58168" y="4323582"/>
                </a:cubicBezTo>
                <a:cubicBezTo>
                  <a:pt x="61811" y="4263350"/>
                  <a:pt x="99263" y="4233013"/>
                  <a:pt x="79972" y="4208494"/>
                </a:cubicBezTo>
                <a:cubicBezTo>
                  <a:pt x="88758" y="4180446"/>
                  <a:pt x="125844" y="4152085"/>
                  <a:pt x="106280" y="4120638"/>
                </a:cubicBezTo>
                <a:cubicBezTo>
                  <a:pt x="111598" y="4121936"/>
                  <a:pt x="113804" y="4120147"/>
                  <a:pt x="114398" y="4116558"/>
                </a:cubicBezTo>
                <a:cubicBezTo>
                  <a:pt x="114157" y="4114248"/>
                  <a:pt x="113917" y="4111937"/>
                  <a:pt x="113677" y="4109627"/>
                </a:cubicBezTo>
                <a:lnTo>
                  <a:pt x="105699" y="4105626"/>
                </a:lnTo>
                <a:cubicBezTo>
                  <a:pt x="77890" y="4088880"/>
                  <a:pt x="108987" y="4082598"/>
                  <a:pt x="106408" y="4051443"/>
                </a:cubicBezTo>
                <a:cubicBezTo>
                  <a:pt x="106858" y="4036630"/>
                  <a:pt x="97032" y="3985550"/>
                  <a:pt x="103822" y="3988496"/>
                </a:cubicBezTo>
                <a:lnTo>
                  <a:pt x="75372" y="3857059"/>
                </a:lnTo>
                <a:cubicBezTo>
                  <a:pt x="82817" y="3836376"/>
                  <a:pt x="81742" y="3824520"/>
                  <a:pt x="64937" y="3815652"/>
                </a:cubicBezTo>
                <a:cubicBezTo>
                  <a:pt x="102287" y="3718925"/>
                  <a:pt x="55573" y="3772320"/>
                  <a:pt x="59080" y="3696747"/>
                </a:cubicBezTo>
                <a:cubicBezTo>
                  <a:pt x="66269" y="3629648"/>
                  <a:pt x="63240" y="3571908"/>
                  <a:pt x="85623" y="3491441"/>
                </a:cubicBezTo>
                <a:cubicBezTo>
                  <a:pt x="98410" y="3474059"/>
                  <a:pt x="99525" y="3431012"/>
                  <a:pt x="100691" y="3417526"/>
                </a:cubicBezTo>
                <a:cubicBezTo>
                  <a:pt x="101857" y="3404040"/>
                  <a:pt x="95556" y="3412369"/>
                  <a:pt x="92620" y="3410525"/>
                </a:cubicBezTo>
                <a:cubicBezTo>
                  <a:pt x="92153" y="3374230"/>
                  <a:pt x="83244" y="3285268"/>
                  <a:pt x="79737" y="3235496"/>
                </a:cubicBezTo>
                <a:cubicBezTo>
                  <a:pt x="70953" y="3207448"/>
                  <a:pt x="52012" y="3143347"/>
                  <a:pt x="71576" y="3111898"/>
                </a:cubicBezTo>
                <a:cubicBezTo>
                  <a:pt x="66408" y="3077014"/>
                  <a:pt x="53542" y="3056489"/>
                  <a:pt x="48725" y="3026189"/>
                </a:cubicBezTo>
                <a:cubicBezTo>
                  <a:pt x="35029" y="3013335"/>
                  <a:pt x="35295" y="2950066"/>
                  <a:pt x="42673" y="2930099"/>
                </a:cubicBezTo>
                <a:cubicBezTo>
                  <a:pt x="72765" y="2876461"/>
                  <a:pt x="20837" y="2811743"/>
                  <a:pt x="43260" y="2768401"/>
                </a:cubicBezTo>
                <a:cubicBezTo>
                  <a:pt x="44784" y="2755816"/>
                  <a:pt x="43709" y="2744724"/>
                  <a:pt x="41022" y="2734617"/>
                </a:cubicBezTo>
                <a:lnTo>
                  <a:pt x="29707" y="2708118"/>
                </a:lnTo>
                <a:lnTo>
                  <a:pt x="18896" y="2704187"/>
                </a:lnTo>
                <a:lnTo>
                  <a:pt x="16157" y="2686013"/>
                </a:lnTo>
                <a:lnTo>
                  <a:pt x="0" y="2656506"/>
                </a:lnTo>
                <a:cubicBezTo>
                  <a:pt x="46275" y="2648213"/>
                  <a:pt x="-21852" y="2580542"/>
                  <a:pt x="20000" y="2589495"/>
                </a:cubicBezTo>
                <a:cubicBezTo>
                  <a:pt x="9004" y="2539865"/>
                  <a:pt x="51725" y="2561406"/>
                  <a:pt x="4503" y="2517909"/>
                </a:cubicBezTo>
                <a:cubicBezTo>
                  <a:pt x="18312" y="2426183"/>
                  <a:pt x="2043" y="2320005"/>
                  <a:pt x="38580" y="2235940"/>
                </a:cubicBezTo>
                <a:cubicBezTo>
                  <a:pt x="39530" y="2131535"/>
                  <a:pt x="31342" y="1983035"/>
                  <a:pt x="28357" y="1891475"/>
                </a:cubicBezTo>
                <a:cubicBezTo>
                  <a:pt x="18536" y="1816240"/>
                  <a:pt x="53985" y="1820215"/>
                  <a:pt x="16422" y="1754299"/>
                </a:cubicBezTo>
                <a:cubicBezTo>
                  <a:pt x="22523" y="1748800"/>
                  <a:pt x="14115" y="1712020"/>
                  <a:pt x="17619" y="1704948"/>
                </a:cubicBezTo>
                <a:lnTo>
                  <a:pt x="11875" y="1640075"/>
                </a:lnTo>
                <a:lnTo>
                  <a:pt x="10148" y="1637400"/>
                </a:lnTo>
                <a:cubicBezTo>
                  <a:pt x="6571" y="1625366"/>
                  <a:pt x="7662" y="1617809"/>
                  <a:pt x="10809" y="1612250"/>
                </a:cubicBezTo>
                <a:lnTo>
                  <a:pt x="30710" y="1498099"/>
                </a:lnTo>
                <a:lnTo>
                  <a:pt x="28832" y="1497366"/>
                </a:lnTo>
                <a:lnTo>
                  <a:pt x="25420" y="1490044"/>
                </a:lnTo>
                <a:lnTo>
                  <a:pt x="36357" y="1429750"/>
                </a:lnTo>
                <a:cubicBezTo>
                  <a:pt x="56105" y="1395764"/>
                  <a:pt x="51096" y="1348657"/>
                  <a:pt x="63323" y="1316453"/>
                </a:cubicBezTo>
                <a:cubicBezTo>
                  <a:pt x="113953" y="1206017"/>
                  <a:pt x="97314" y="1160971"/>
                  <a:pt x="167299" y="1100758"/>
                </a:cubicBezTo>
                <a:cubicBezTo>
                  <a:pt x="183322" y="1066821"/>
                  <a:pt x="207320" y="1013057"/>
                  <a:pt x="218971" y="997428"/>
                </a:cubicBezTo>
                <a:cubicBezTo>
                  <a:pt x="225661" y="983599"/>
                  <a:pt x="245059" y="996998"/>
                  <a:pt x="249304" y="969068"/>
                </a:cubicBezTo>
                <a:cubicBezTo>
                  <a:pt x="273910" y="912445"/>
                  <a:pt x="257335" y="876944"/>
                  <a:pt x="307518" y="815816"/>
                </a:cubicBezTo>
                <a:cubicBezTo>
                  <a:pt x="319844" y="734499"/>
                  <a:pt x="427269" y="648257"/>
                  <a:pt x="438631" y="588216"/>
                </a:cubicBezTo>
                <a:cubicBezTo>
                  <a:pt x="468336" y="534577"/>
                  <a:pt x="480025" y="521047"/>
                  <a:pt x="494548" y="466832"/>
                </a:cubicBezTo>
                <a:cubicBezTo>
                  <a:pt x="513994" y="444023"/>
                  <a:pt x="469014" y="421695"/>
                  <a:pt x="512985" y="406165"/>
                </a:cubicBezTo>
                <a:cubicBezTo>
                  <a:pt x="519819" y="312467"/>
                  <a:pt x="496295" y="285415"/>
                  <a:pt x="499246" y="226337"/>
                </a:cubicBezTo>
                <a:cubicBezTo>
                  <a:pt x="511217" y="180655"/>
                  <a:pt x="525793" y="85726"/>
                  <a:pt x="530694" y="51692"/>
                </a:cubicBezTo>
                <a:cubicBezTo>
                  <a:pt x="512001" y="39736"/>
                  <a:pt x="522977" y="34428"/>
                  <a:pt x="528655" y="22135"/>
                </a:cubicBezTo>
                <a:cubicBezTo>
                  <a:pt x="511506" y="14446"/>
                  <a:pt x="513258" y="7722"/>
                  <a:pt x="516964" y="1039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965647-8575-4CDF-AF58-A12D885E78D2}"/>
              </a:ext>
            </a:extLst>
          </p:cNvPr>
          <p:cNvSpPr/>
          <p:nvPr userDrawn="1"/>
        </p:nvSpPr>
        <p:spPr>
          <a:xfrm flipH="1">
            <a:off x="-9150" y="-18288"/>
            <a:ext cx="9240740" cy="68762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9FC552"/>
              </a:solidFill>
              <a:latin typeface="Foundry Monoline OT2 Regular" panose="02000000000000000000" pitchFamily="2" charset="77"/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8A7C404D-2F88-4851-B822-29B3513DC7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16200000">
            <a:off x="-2173927" y="3229667"/>
            <a:ext cx="5157787" cy="46093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CONTEXTE DE LA CONFÉRENCE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E35E448-8A84-42B4-B732-A019584739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1651" y="881240"/>
            <a:ext cx="6925349" cy="2510593"/>
          </a:xfrm>
        </p:spPr>
        <p:txBody>
          <a:bodyPr anchor="b" anchorCtr="0">
            <a:noAutofit/>
          </a:bodyPr>
          <a:lstStyle>
            <a:lvl1pPr algn="l">
              <a:defRPr sz="36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Titre présentation</a:t>
            </a:r>
            <a:endParaRPr lang="fr-CA" dirty="0"/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49808CB4-6F2F-400E-A04E-DEB6EF1088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1651" y="4574024"/>
            <a:ext cx="3427255" cy="76495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buNone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Nom</a:t>
            </a:r>
          </a:p>
          <a:p>
            <a:r>
              <a:rPr lang="fr-FR" dirty="0"/>
              <a:t>Titre du présentateur</a:t>
            </a:r>
            <a:endParaRPr lang="fr-CA" dirty="0"/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8B9FFD59-20C2-4787-ADCA-04249D303B2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14391" y="3499188"/>
            <a:ext cx="3986965" cy="866219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Sous-titre et date</a:t>
            </a:r>
          </a:p>
        </p:txBody>
      </p:sp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AAD24930-7FB8-457C-AA42-00F84518C43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21651" y="5967423"/>
            <a:ext cx="3427255" cy="668879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dirty="0"/>
              <a:t>Insérer logos partenaires ici</a:t>
            </a:r>
          </a:p>
        </p:txBody>
      </p:sp>
    </p:spTree>
    <p:extLst>
      <p:ext uri="{BB962C8B-B14F-4D97-AF65-F5344CB8AC3E}">
        <p14:creationId xmlns:p14="http://schemas.microsoft.com/office/powerpoint/2010/main" val="321116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E7110-35B9-691D-C589-2F3C5DE3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B9880D-3B1C-4C29-C7B2-5E42C0D3A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ED7C4C-D934-7A58-3A06-0042B53B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73597A-E2A4-F3DA-E67E-F7734AD09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2790F6-DBF6-E6E7-DFED-E5831DF89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56367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5B92C5-BCEB-C5FE-62AB-CE7E33541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9235A3-6141-C518-C41F-D30BB9A71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034546-A035-9954-77C0-17D078E2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4F8E2F-2498-901D-D1F2-A476DF23C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B6CD78-E680-E0AF-49FF-6E669633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281050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9995E0-EA3D-797E-9EB7-B3F6E571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36C5D2-A6F3-A8A2-F422-51243EC8B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1F0BD19-E984-F282-822B-A847F20E9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FB05F6-5A5E-9315-5F6A-E32550662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3BA9A2-0F5E-6BCF-3091-E1C99F340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02CD55-1342-97C1-5FA6-387BE42D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22245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720B97-C437-4EB4-EEBE-9E9B775FC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A539CA-A9D0-9092-ECA8-C1B3523BF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967926-DE70-6002-0D9C-C0D66152C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0E05CE0-E4F2-3DC4-4A89-EF9F0D02A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FE219E-9149-1F68-7496-75E998D50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61DF77-1EBA-7B38-BCCF-26281BD19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E6B2777-287F-994A-8AF2-A61D62F1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0DD0F0-E31A-66E5-B52C-1BF61C588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646007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67A70-DD63-A74D-D580-D3F8AC78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830B33B-712A-7EDC-8A7C-E731A431F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86F780-4214-5427-72EA-3960AB55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93C912-5C7A-84AB-1F3E-49E6F733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6377548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77E732B-5729-2D4A-8392-A3B8A0BA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E3FB5F-0F3E-B075-93B4-602893CE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A68320-FE07-2752-086A-F340F26EA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8264967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D6EC13-015F-BBDE-FAE0-AD4E3F60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4C4622-7688-E29E-FA09-62A6106A3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51E472-DAA9-0DF7-653B-D4CC6A7B6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70C116B-B633-FFDC-75BD-509F4DF41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197028-617E-B96E-5DBB-1EB95299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098BE5-265B-B640-455F-396B4BD1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097167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86F752-E497-6AF0-DD18-50E84D39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C32F4FA-F0E1-9F44-6A1B-7BEB42C2F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2EF727-D4EE-91B2-8D2B-AAD88092A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BE7D96-6032-5E98-FACE-ADC31318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2B67998-3ECE-E3A1-1AA3-FD3442DC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2B2F889-8826-22E3-CDF9-7FAAD1E9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8366200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B474DA9-3EEC-D637-80C8-DE2EEF1D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A716BA-70D2-4ACF-B47A-641059EAE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en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B819EB-7D50-E1A2-A495-96B75DA6E6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6/21/2024</a:t>
            </a:fld>
            <a:endParaRPr lang="en-US" sz="10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61F793-7B62-AA03-F283-7DBB608BBF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F37926-A77D-C98C-3E71-DACE0E3BC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‹N°›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7358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0C34139-0185-43A0-8044-983887BF8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651" y="504530"/>
            <a:ext cx="7669162" cy="1907820"/>
          </a:xfrm>
        </p:spPr>
        <p:txBody>
          <a:bodyPr anchor="b"/>
          <a:lstStyle/>
          <a:p>
            <a:r>
              <a:rPr lang="en-CA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increase communication and collaboration between climate service providers: Towards a network of networks</a:t>
            </a:r>
            <a:b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CA" sz="2800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00B49461-382B-4DEE-A392-E64E72615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651" y="5322914"/>
            <a:ext cx="5529988" cy="1207853"/>
          </a:xfrm>
        </p:spPr>
        <p:txBody>
          <a:bodyPr>
            <a:noAutofit/>
          </a:bodyPr>
          <a:lstStyle/>
          <a:p>
            <a:r>
              <a:rPr lang="en-CA" sz="2400" dirty="0"/>
              <a:t>Alain Bourque </a:t>
            </a:r>
          </a:p>
          <a:p>
            <a:r>
              <a:rPr lang="en-CA" sz="2400" dirty="0"/>
              <a:t>DG, Ouranos</a:t>
            </a:r>
            <a:br>
              <a:rPr lang="en-CA" sz="2400" dirty="0"/>
            </a:br>
            <a:r>
              <a:rPr lang="en-CA" sz="2400" dirty="0"/>
              <a:t>Montréal, Canada</a:t>
            </a:r>
          </a:p>
        </p:txBody>
      </p:sp>
      <p:sp>
        <p:nvSpPr>
          <p:cNvPr id="2" name="Titre 3">
            <a:extLst>
              <a:ext uri="{FF2B5EF4-FFF2-40B4-BE49-F238E27FC236}">
                <a16:creationId xmlns:a16="http://schemas.microsoft.com/office/drawing/2014/main" id="{B7D0FA9E-04DF-7EE3-044E-5900C5E894CB}"/>
              </a:ext>
            </a:extLst>
          </p:cNvPr>
          <p:cNvSpPr txBox="1">
            <a:spLocks/>
          </p:cNvSpPr>
          <p:nvPr/>
        </p:nvSpPr>
        <p:spPr>
          <a:xfrm>
            <a:off x="821651" y="2088119"/>
            <a:ext cx="7353034" cy="30603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increase communication and collaboration between </a:t>
            </a:r>
            <a:r>
              <a:rPr lang="en-CA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Boundary Organizations (with or without climate services)</a:t>
            </a:r>
            <a: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Towards a new </a:t>
            </a:r>
            <a:r>
              <a:rPr lang="en-CA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</a:t>
            </a:r>
            <a: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network</a:t>
            </a:r>
            <a:br>
              <a:rPr lang="fr-CA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CA" sz="2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CB411E-8831-AE9F-8CCB-EE02888EC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7" r="-1"/>
          <a:stretch/>
        </p:blipFill>
        <p:spPr>
          <a:xfrm>
            <a:off x="4017314" y="5148467"/>
            <a:ext cx="4157371" cy="1382300"/>
          </a:xfrm>
          <a:prstGeom prst="rect">
            <a:avLst/>
          </a:prstGeom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id="{70074A19-8636-5212-C734-F0BF6B8C46EE}"/>
              </a:ext>
            </a:extLst>
          </p:cNvPr>
          <p:cNvSpPr txBox="1">
            <a:spLocks/>
          </p:cNvSpPr>
          <p:nvPr/>
        </p:nvSpPr>
        <p:spPr>
          <a:xfrm>
            <a:off x="821651" y="504530"/>
            <a:ext cx="7669162" cy="190782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increase communication and collaboration between </a:t>
            </a:r>
            <a:r>
              <a:rPr lang="en-CA" sz="3200" strike="sng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climate service providers</a:t>
            </a:r>
            <a:r>
              <a:rPr lang="en-CA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Towards a network </a:t>
            </a:r>
            <a:r>
              <a:rPr lang="en-CA" sz="3200" strike="sng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networks</a:t>
            </a:r>
            <a:br>
              <a:rPr lang="fr-CA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76188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F9F96-EC93-FA43-2249-6AEFE334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83" y="262093"/>
            <a:ext cx="9310352" cy="1325563"/>
          </a:xfrm>
        </p:spPr>
        <p:txBody>
          <a:bodyPr>
            <a:normAutofit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Next steps: A group of BO is moving forward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DE323EE-EB31-4D84-CCA2-DB98F47E7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2797" y="0"/>
            <a:ext cx="2878882" cy="6858000"/>
          </a:xfrm>
        </p:spPr>
      </p:pic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BB007F10-5869-4EAC-E0E4-427EC56E01C6}"/>
              </a:ext>
            </a:extLst>
          </p:cNvPr>
          <p:cNvSpPr txBox="1">
            <a:spLocks/>
          </p:cNvSpPr>
          <p:nvPr/>
        </p:nvSpPr>
        <p:spPr>
          <a:xfrm>
            <a:off x="30704" y="1375894"/>
            <a:ext cx="10777204" cy="47794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5"/>
              </a:buClr>
            </a:pPr>
            <a:endParaRPr lang="en-US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Recruitment of members as co-leaders, co-creators or contributors (November to February)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Event during COP28 to continue discussions (and announcement?)</a:t>
            </a:r>
          </a:p>
          <a:p>
            <a:pPr marL="457200" lvl="1" indent="0">
              <a:buClr>
                <a:schemeClr val="accent5"/>
              </a:buClr>
              <a:buNone/>
            </a:pPr>
            <a:endParaRPr lang="en-US" sz="2800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Secretariat put in place and start animation (January-March)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Establishment of governance (February-March)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marL="457200" lvl="1" indent="0">
              <a:buClr>
                <a:schemeClr val="accent5"/>
              </a:buClr>
              <a:buNone/>
            </a:pPr>
            <a:endParaRPr lang="en-US" sz="2800" dirty="0"/>
          </a:p>
          <a:p>
            <a:pPr marL="457200" lvl="1" indent="0">
              <a:buClr>
                <a:schemeClr val="accent5"/>
              </a:buClr>
              <a:buNone/>
            </a:pPr>
            <a:endParaRPr lang="en-US" sz="2800" dirty="0"/>
          </a:p>
          <a:p>
            <a:pPr marL="457200" lvl="1" indent="0">
              <a:buClr>
                <a:schemeClr val="accent5"/>
              </a:buClr>
              <a:buNone/>
            </a:pPr>
            <a:r>
              <a:rPr lang="en-US" sz="2800" dirty="0"/>
              <a:t>If you are interested in joining or for more information: info@ouranos.ca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48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1167D9FB-15B0-46AA-B8D4-F24467CB8FD5}"/>
              </a:ext>
            </a:extLst>
          </p:cNvPr>
          <p:cNvGrpSpPr/>
          <p:nvPr/>
        </p:nvGrpSpPr>
        <p:grpSpPr>
          <a:xfrm>
            <a:off x="2388320" y="658558"/>
            <a:ext cx="7766994" cy="903723"/>
            <a:chOff x="2720916" y="712986"/>
            <a:chExt cx="7766994" cy="903723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62F5582-7BB9-FFE9-206C-F62A4C84D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0916" y="713982"/>
              <a:ext cx="2750350" cy="902727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182ECB4-B68B-C166-40D2-15BEBC4868B9}"/>
                </a:ext>
              </a:extLst>
            </p:cNvPr>
            <p:cNvSpPr txBox="1"/>
            <p:nvPr/>
          </p:nvSpPr>
          <p:spPr>
            <a:xfrm>
              <a:off x="2723100" y="739616"/>
              <a:ext cx="32568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>
                  <a:solidFill>
                    <a:schemeClr val="bg1"/>
                  </a:solidFill>
                </a:rPr>
                <a:t>Regional Information </a:t>
              </a:r>
            </a:p>
            <a:p>
              <a:r>
                <a:rPr lang="en-CA" sz="2400" dirty="0">
                  <a:solidFill>
                    <a:schemeClr val="bg1"/>
                  </a:solidFill>
                </a:rPr>
                <a:t>for Society (</a:t>
              </a:r>
              <a:r>
                <a:rPr lang="en-CA" sz="2400" dirty="0" err="1">
                  <a:solidFill>
                    <a:schemeClr val="bg1"/>
                  </a:solidFill>
                </a:rPr>
                <a:t>RIfS</a:t>
              </a:r>
              <a:r>
                <a:rPr lang="en-CA" sz="2400" dirty="0">
                  <a:solidFill>
                    <a:schemeClr val="bg1"/>
                  </a:solidFill>
                </a:rPr>
                <a:t>-IPO)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486398A-7C50-FA6E-9BFC-CD059701E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2462" y="712986"/>
              <a:ext cx="3485448" cy="902727"/>
            </a:xfrm>
            <a:prstGeom prst="rect">
              <a:avLst/>
            </a:prstGeom>
          </p:spPr>
        </p:pic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C7497B9C-270F-8E28-6EA0-3A015C96CB83}"/>
              </a:ext>
            </a:extLst>
          </p:cNvPr>
          <p:cNvGrpSpPr/>
          <p:nvPr/>
        </p:nvGrpSpPr>
        <p:grpSpPr>
          <a:xfrm>
            <a:off x="345542" y="204655"/>
            <a:ext cx="9992776" cy="1410957"/>
            <a:chOff x="345542" y="204655"/>
            <a:chExt cx="9992776" cy="1410957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52671CD3-D32E-36B7-060C-1FEE3E9F2C63}"/>
                </a:ext>
              </a:extLst>
            </p:cNvPr>
            <p:cNvSpPr/>
            <p:nvPr/>
          </p:nvSpPr>
          <p:spPr>
            <a:xfrm>
              <a:off x="1632856" y="204655"/>
              <a:ext cx="5260813" cy="40614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49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800" dirty="0">
                  <a:solidFill>
                    <a:schemeClr val="tx1"/>
                  </a:solidFill>
                </a:rPr>
                <a:t>WCRP</a:t>
              </a: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724DDA3-8B6C-111D-B215-F3B5F4919BA1}"/>
                </a:ext>
              </a:extLst>
            </p:cNvPr>
            <p:cNvSpPr/>
            <p:nvPr/>
          </p:nvSpPr>
          <p:spPr>
            <a:xfrm>
              <a:off x="5422006" y="204655"/>
              <a:ext cx="4916312" cy="40614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  <a:alpha val="3636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800" dirty="0">
                  <a:solidFill>
                    <a:schemeClr val="tx1"/>
                  </a:solidFill>
                </a:rPr>
                <a:t>WASP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1EE3099-5974-8F5D-027E-4699169C6766}"/>
                </a:ext>
              </a:extLst>
            </p:cNvPr>
            <p:cNvSpPr txBox="1"/>
            <p:nvPr/>
          </p:nvSpPr>
          <p:spPr>
            <a:xfrm>
              <a:off x="345542" y="784615"/>
              <a:ext cx="19668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/>
                <a:t>International level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25805A83-3CB1-0CE1-3437-8AC9E28FC62A}"/>
              </a:ext>
            </a:extLst>
          </p:cNvPr>
          <p:cNvSpPr txBox="1"/>
          <p:nvPr/>
        </p:nvSpPr>
        <p:spPr>
          <a:xfrm>
            <a:off x="8187396" y="4436494"/>
            <a:ext cx="620266" cy="7162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6933C7D7-4A52-8174-6F05-A9C42ADCC34E}"/>
              </a:ext>
            </a:extLst>
          </p:cNvPr>
          <p:cNvGrpSpPr/>
          <p:nvPr/>
        </p:nvGrpSpPr>
        <p:grpSpPr>
          <a:xfrm>
            <a:off x="276587" y="1878576"/>
            <a:ext cx="10188620" cy="3398164"/>
            <a:chOff x="358420" y="1844144"/>
            <a:chExt cx="10188620" cy="339816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7A93D0B-0D3E-7D1E-4789-5621D0368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93404" y="1844144"/>
              <a:ext cx="8553636" cy="3398164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4BD059B-AAB5-A45E-E1A0-A799BDFE7E5A}"/>
                </a:ext>
              </a:extLst>
            </p:cNvPr>
            <p:cNvSpPr txBox="1"/>
            <p:nvPr/>
          </p:nvSpPr>
          <p:spPr>
            <a:xfrm>
              <a:off x="358420" y="2800442"/>
              <a:ext cx="188700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/>
                <a:t>Boundary work with focus on  </a:t>
              </a:r>
              <a:r>
                <a:rPr lang="en-CA" sz="2400" u="sng" dirty="0"/>
                <a:t>regional scale</a:t>
              </a:r>
            </a:p>
          </p:txBody>
        </p:sp>
      </p:grpSp>
      <p:sp>
        <p:nvSpPr>
          <p:cNvPr id="73" name="ZoneTexte 72">
            <a:extLst>
              <a:ext uri="{FF2B5EF4-FFF2-40B4-BE49-F238E27FC236}">
                <a16:creationId xmlns:a16="http://schemas.microsoft.com/office/drawing/2014/main" id="{5916C056-72E7-0810-D2FD-E53128CB7651}"/>
              </a:ext>
            </a:extLst>
          </p:cNvPr>
          <p:cNvSpPr txBox="1"/>
          <p:nvPr/>
        </p:nvSpPr>
        <p:spPr>
          <a:xfrm>
            <a:off x="4381500" y="317160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4000" b="1" dirty="0"/>
              <a:t> </a:t>
            </a:r>
            <a:endParaRPr lang="fr-CA" sz="4000" b="1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5164182B-1FD4-A2F8-79BD-A1CE7A027BBE}"/>
              </a:ext>
            </a:extLst>
          </p:cNvPr>
          <p:cNvSpPr txBox="1"/>
          <p:nvPr/>
        </p:nvSpPr>
        <p:spPr>
          <a:xfrm flipH="1">
            <a:off x="6387959" y="3151565"/>
            <a:ext cx="2699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4000" b="1" dirty="0"/>
              <a:t> </a:t>
            </a:r>
            <a:endParaRPr lang="fr-CA" sz="4000" b="1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3468802C-1620-7A57-FB2E-1598C3B9158A}"/>
              </a:ext>
            </a:extLst>
          </p:cNvPr>
          <p:cNvSpPr txBox="1"/>
          <p:nvPr/>
        </p:nvSpPr>
        <p:spPr>
          <a:xfrm>
            <a:off x="9413387" y="3172792"/>
            <a:ext cx="715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4000" b="1" dirty="0"/>
              <a:t> </a:t>
            </a:r>
            <a:endParaRPr lang="fr-CA" sz="4000" b="1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D892DBA0-6922-2E0E-EB28-1ADEA2251FCB}"/>
              </a:ext>
            </a:extLst>
          </p:cNvPr>
          <p:cNvSpPr txBox="1"/>
          <p:nvPr/>
        </p:nvSpPr>
        <p:spPr>
          <a:xfrm>
            <a:off x="8135943" y="4424231"/>
            <a:ext cx="452816" cy="5355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35" name="Image 13">
            <a:extLst>
              <a:ext uri="{FF2B5EF4-FFF2-40B4-BE49-F238E27FC236}">
                <a16:creationId xmlns:a16="http://schemas.microsoft.com/office/drawing/2014/main" id="{BB9EF149-9FF3-4F01-BDA9-1623CF13B6B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6768" y="87964"/>
            <a:ext cx="1455896" cy="620078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ECFFBEE8-F081-4DD4-A0EF-7DB872CFC8E0}"/>
              </a:ext>
            </a:extLst>
          </p:cNvPr>
          <p:cNvSpPr txBox="1"/>
          <p:nvPr/>
        </p:nvSpPr>
        <p:spPr>
          <a:xfrm>
            <a:off x="2343855" y="3165958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4000" b="1" dirty="0"/>
              <a:t> </a:t>
            </a:r>
            <a:endParaRPr lang="fr-CA" sz="4000" b="1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55377DD-FEF8-457D-B11E-71E15F197EFB}"/>
              </a:ext>
            </a:extLst>
          </p:cNvPr>
          <p:cNvSpPr txBox="1"/>
          <p:nvPr/>
        </p:nvSpPr>
        <p:spPr>
          <a:xfrm>
            <a:off x="358421" y="5539974"/>
            <a:ext cx="1381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Tangible outputs</a:t>
            </a:r>
          </a:p>
        </p:txBody>
      </p:sp>
      <p:pic>
        <p:nvPicPr>
          <p:cNvPr id="38" name="Image 37" descr="Terre_15km_Transparent.PNG">
            <a:extLst>
              <a:ext uri="{FF2B5EF4-FFF2-40B4-BE49-F238E27FC236}">
                <a16:creationId xmlns:a16="http://schemas.microsoft.com/office/drawing/2014/main" id="{AF189660-E53F-4197-BBB3-B31A49E30D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r="9175" b="3127"/>
          <a:stretch/>
        </p:blipFill>
        <p:spPr>
          <a:xfrm>
            <a:off x="1832410" y="5286060"/>
            <a:ext cx="1632489" cy="1471039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77CC4B1-6218-4FB6-9B85-2FE5AC6924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6527" y="5357965"/>
            <a:ext cx="1838535" cy="13272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1B0877F9-B5EB-4363-A5EC-EA539236DF7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5655" r="15896"/>
          <a:stretch/>
        </p:blipFill>
        <p:spPr>
          <a:xfrm>
            <a:off x="6387959" y="5357965"/>
            <a:ext cx="1747984" cy="137123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E498384C-34D0-4A15-9572-B213AB98B1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/>
          <a:srcRect t="9157" b="15017"/>
          <a:stretch/>
        </p:blipFill>
        <p:spPr>
          <a:xfrm>
            <a:off x="8607491" y="5357965"/>
            <a:ext cx="2631922" cy="1371236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8F84F541-1F9D-463C-B3F8-30A822C50F16}"/>
              </a:ext>
            </a:extLst>
          </p:cNvPr>
          <p:cNvSpPr txBox="1"/>
          <p:nvPr/>
        </p:nvSpPr>
        <p:spPr>
          <a:xfrm>
            <a:off x="10605379" y="3013501"/>
            <a:ext cx="109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“User needs”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85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F9F96-EC93-FA43-2249-6AEFE334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92"/>
            <a:ext cx="7908985" cy="1325563"/>
          </a:xfrm>
        </p:spPr>
        <p:txBody>
          <a:bodyPr>
            <a:normAutofit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Are Boundary organizations useful?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DE323EE-EB31-4D84-CCA2-DB98F47E7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2797" y="0"/>
            <a:ext cx="2878882" cy="6858000"/>
          </a:xfrm>
        </p:spPr>
      </p:pic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BB007F10-5869-4EAC-E0E4-427EC56E01C6}"/>
              </a:ext>
            </a:extLst>
          </p:cNvPr>
          <p:cNvSpPr txBox="1">
            <a:spLocks/>
          </p:cNvSpPr>
          <p:nvPr/>
        </p:nvSpPr>
        <p:spPr>
          <a:xfrm>
            <a:off x="322588" y="1068946"/>
            <a:ext cx="8424597" cy="556367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chemeClr val="accent5"/>
              </a:buClr>
            </a:pPr>
            <a:endParaRPr lang="en-US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The concept of Boundary Organization was introduced over 20 years ago to describe specific organizational efforts to mediate between science and policy/practice/decision making (</a:t>
            </a:r>
            <a:r>
              <a:rPr lang="en-US" sz="2800" dirty="0" err="1"/>
              <a:t>Guston</a:t>
            </a:r>
            <a:r>
              <a:rPr lang="en-US" sz="2800" dirty="0"/>
              <a:t>, 1999) 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Several Boundary Organizations have been successful in the area of adaptation to climate (Cash et al., 2002)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Connections between climate change science and regional needs/actions remain a challenge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lvl="1">
              <a:buClr>
                <a:schemeClr val="accent5"/>
              </a:buClr>
            </a:pPr>
            <a:r>
              <a:rPr lang="en-US" sz="2800" dirty="0"/>
              <a:t>Through a few events (ECCA2023, Adaptation Futures 2023) and various consultations, we propose that Boundary Organizations will play a more important role in the future </a:t>
            </a:r>
            <a:r>
              <a:rPr lang="en-US" sz="2800" u="sng" dirty="0"/>
              <a:t>but</a:t>
            </a:r>
            <a:r>
              <a:rPr lang="en-US" sz="2800" dirty="0"/>
              <a:t> should better connect with each other in other to be more efficient and accelerate successes, including through their climate services component offered by some.  </a:t>
            </a:r>
          </a:p>
          <a:p>
            <a:pPr lvl="1">
              <a:buClr>
                <a:schemeClr val="accent5"/>
              </a:buClr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962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F9F96-EC93-FA43-2249-6AEFE3349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324381" cy="1325563"/>
          </a:xfrm>
        </p:spPr>
        <p:txBody>
          <a:bodyPr>
            <a:normAutofit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Boundary organizations and capacity building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D9B987D9-B817-A15F-087C-BB08D5493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57" y="1364697"/>
            <a:ext cx="6026239" cy="43664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u="sng" dirty="0"/>
              <a:t>Potential areas for specific capacity building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r>
              <a:rPr lang="en-CA" dirty="0"/>
              <a:t>Climate science/expertise</a:t>
            </a:r>
          </a:p>
          <a:p>
            <a:r>
              <a:rPr lang="en-CA" dirty="0"/>
              <a:t>Climate services</a:t>
            </a:r>
          </a:p>
          <a:p>
            <a:r>
              <a:rPr lang="en-CA" dirty="0"/>
              <a:t>Development and coordination of  applied/multidisciplinary applied projects</a:t>
            </a:r>
          </a:p>
          <a:p>
            <a:r>
              <a:rPr lang="en-CA" dirty="0"/>
              <a:t>Funding strategies (Ex: GCF)</a:t>
            </a:r>
          </a:p>
          <a:p>
            <a:r>
              <a:rPr lang="en-CA" dirty="0"/>
              <a:t>Collaborations with stakeholders </a:t>
            </a:r>
          </a:p>
          <a:p>
            <a:r>
              <a:rPr lang="en-CA" dirty="0"/>
              <a:t>Use of collaborative methods</a:t>
            </a:r>
          </a:p>
          <a:p>
            <a:r>
              <a:rPr lang="en-CA" dirty="0"/>
              <a:t>Influence: Practice, Policy, Decision making</a:t>
            </a:r>
          </a:p>
          <a:p>
            <a:r>
              <a:rPr lang="en-CA" dirty="0" err="1"/>
              <a:t>Etc</a:t>
            </a:r>
            <a:r>
              <a:rPr lang="en-CA" dirty="0"/>
              <a:t>…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8" name="Espace réservé du contenu 6">
            <a:extLst>
              <a:ext uri="{FF2B5EF4-FFF2-40B4-BE49-F238E27FC236}">
                <a16:creationId xmlns:a16="http://schemas.microsoft.com/office/drawing/2014/main" id="{5E8AC26A-3625-E5F6-725D-E6EE9E411607}"/>
              </a:ext>
            </a:extLst>
          </p:cNvPr>
          <p:cNvSpPr txBox="1">
            <a:spLocks/>
          </p:cNvSpPr>
          <p:nvPr/>
        </p:nvSpPr>
        <p:spPr>
          <a:xfrm>
            <a:off x="6864439" y="1364697"/>
            <a:ext cx="4842457" cy="43664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600" u="sng" dirty="0"/>
              <a:t>Room for increased </a:t>
            </a:r>
            <a:br>
              <a:rPr lang="en-CA" sz="2600" u="sng" dirty="0"/>
            </a:br>
            <a:r>
              <a:rPr lang="en-CA" sz="2600" u="sng" dirty="0"/>
              <a:t>organizational capacity? </a:t>
            </a:r>
            <a:endParaRPr lang="en-CA" sz="2600" dirty="0"/>
          </a:p>
          <a:p>
            <a:pPr marL="0" indent="0">
              <a:buNone/>
            </a:pPr>
            <a:endParaRPr lang="en-CA" sz="900" dirty="0"/>
          </a:p>
          <a:p>
            <a:r>
              <a:rPr lang="en-CA" sz="2600" dirty="0"/>
              <a:t>Lack of sharing can lead to duplication of efforts </a:t>
            </a:r>
            <a:br>
              <a:rPr lang="en-CA" sz="2600" dirty="0"/>
            </a:br>
            <a:r>
              <a:rPr lang="en-CA" sz="2600" dirty="0"/>
              <a:t>(</a:t>
            </a:r>
            <a:r>
              <a:rPr lang="en-CA" sz="2600" dirty="0" err="1"/>
              <a:t>ie</a:t>
            </a:r>
            <a:r>
              <a:rPr lang="en-CA" sz="2600" dirty="0"/>
              <a:t>. “re-inventing the wheel”)</a:t>
            </a:r>
          </a:p>
          <a:p>
            <a:r>
              <a:rPr lang="en-CA" sz="2600" dirty="0"/>
              <a:t>Work is very focused on regional user needs, less production of publications on approaches</a:t>
            </a:r>
          </a:p>
          <a:p>
            <a:r>
              <a:rPr lang="en-CA" sz="2600" dirty="0"/>
              <a:t>Opportunities for organizational capacity development not always identified</a:t>
            </a:r>
          </a:p>
          <a:p>
            <a:r>
              <a:rPr lang="en-CA" sz="2600" dirty="0" err="1"/>
              <a:t>Etc</a:t>
            </a:r>
            <a:r>
              <a:rPr lang="en-CA" sz="2600" dirty="0"/>
              <a:t>…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911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43385E-8D5A-B9E4-A678-DEA321CE864E}"/>
              </a:ext>
            </a:extLst>
          </p:cNvPr>
          <p:cNvSpPr txBox="1"/>
          <p:nvPr/>
        </p:nvSpPr>
        <p:spPr>
          <a:xfrm>
            <a:off x="213637" y="1140937"/>
            <a:ext cx="43588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Emergence: </a:t>
            </a:r>
            <a:r>
              <a:rPr lang="en-CA" b="1" i="1" dirty="0"/>
              <a:t>informal discussions </a:t>
            </a:r>
            <a:r>
              <a:rPr lang="en-CA" dirty="0"/>
              <a:t>on and </a:t>
            </a:r>
          </a:p>
          <a:p>
            <a:r>
              <a:rPr lang="en-CA" dirty="0"/>
              <a:t>off since about 2005, </a:t>
            </a:r>
            <a:r>
              <a:rPr lang="en-CA" b="1" u="sng" dirty="0"/>
              <a:t>event in Montreal on Oct. 4, 2023</a:t>
            </a:r>
            <a:r>
              <a:rPr lang="en-CA" dirty="0"/>
              <a:t> (including use of Menti.com)</a:t>
            </a:r>
            <a:endParaRPr lang="en-CA" b="1" u="sng" dirty="0"/>
          </a:p>
          <a:p>
            <a:endParaRPr lang="en-CA" dirty="0"/>
          </a:p>
          <a:p>
            <a:r>
              <a:rPr lang="en-CA" dirty="0"/>
              <a:t>Network development: </a:t>
            </a:r>
            <a:r>
              <a:rPr lang="en-CA" b="1" i="1" dirty="0"/>
              <a:t>bottom-up</a:t>
            </a:r>
          </a:p>
          <a:p>
            <a:endParaRPr lang="en-CA" dirty="0"/>
          </a:p>
          <a:p>
            <a:r>
              <a:rPr lang="en-CA" dirty="0"/>
              <a:t>Scale of intervention: </a:t>
            </a:r>
            <a:r>
              <a:rPr lang="en-CA" b="1" i="1" dirty="0"/>
              <a:t>regional</a:t>
            </a:r>
          </a:p>
          <a:p>
            <a:endParaRPr lang="en-CA" dirty="0"/>
          </a:p>
          <a:p>
            <a:r>
              <a:rPr lang="en-CA" dirty="0"/>
              <a:t>Geographic scope: </a:t>
            </a:r>
            <a:r>
              <a:rPr lang="en-CA" b="1" i="1" dirty="0"/>
              <a:t>global</a:t>
            </a:r>
          </a:p>
          <a:p>
            <a:endParaRPr lang="en-CA" dirty="0"/>
          </a:p>
          <a:p>
            <a:r>
              <a:rPr lang="en-CA" dirty="0"/>
              <a:t>Niche and mandate </a:t>
            </a:r>
            <a:r>
              <a:rPr lang="en-CA" b="1" dirty="0"/>
              <a:t>to</a:t>
            </a:r>
            <a:r>
              <a:rPr lang="en-CA" b="1" i="1" dirty="0"/>
              <a:t> clarify in ongoing discussions with interested BO:</a:t>
            </a:r>
            <a:endParaRPr lang="en-CA" dirty="0"/>
          </a:p>
          <a:p>
            <a:r>
              <a:rPr lang="en-CA" dirty="0"/>
              <a:t>- Independent non-profit </a:t>
            </a:r>
            <a:r>
              <a:rPr lang="en-CA" b="1" i="1" dirty="0"/>
              <a:t>BO with strong focus on working directly with stakeholders</a:t>
            </a:r>
          </a:p>
          <a:p>
            <a:r>
              <a:rPr lang="en-CA" dirty="0"/>
              <a:t>- with or without climate services. </a:t>
            </a:r>
            <a:endParaRPr lang="en-CA" b="1" i="1" dirty="0"/>
          </a:p>
          <a:p>
            <a:endParaRPr lang="en-CA" dirty="0"/>
          </a:p>
          <a:p>
            <a:r>
              <a:rPr lang="en-CA" dirty="0"/>
              <a:t>Potential linkages and synergies: with adaptation research and climate research and services, </a:t>
            </a:r>
            <a:r>
              <a:rPr lang="en-CA" b="1" i="1" dirty="0"/>
              <a:t>depending on vision to be co-developed with members</a:t>
            </a:r>
          </a:p>
          <a:p>
            <a:endParaRPr lang="en-CA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3863E9E-A2B4-BF38-8276-4AE581D9B6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637" y="380931"/>
            <a:ext cx="1197836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Emerging network of Boundary organizations for adaptation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E4EEE1E-11FD-2F7B-AA93-E8266CF14097}"/>
              </a:ext>
            </a:extLst>
          </p:cNvPr>
          <p:cNvGrpSpPr/>
          <p:nvPr/>
        </p:nvGrpSpPr>
        <p:grpSpPr>
          <a:xfrm>
            <a:off x="4781640" y="1140937"/>
            <a:ext cx="7130304" cy="4501174"/>
            <a:chOff x="5258013" y="1347897"/>
            <a:chExt cx="6889398" cy="4501174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88E2C8D-EA05-7BB1-500B-A535314B7DC5}"/>
                </a:ext>
              </a:extLst>
            </p:cNvPr>
            <p:cNvSpPr txBox="1"/>
            <p:nvPr/>
          </p:nvSpPr>
          <p:spPr>
            <a:xfrm>
              <a:off x="5578731" y="1347897"/>
              <a:ext cx="6284502" cy="120032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CA" dirty="0"/>
            </a:p>
            <a:p>
              <a:pPr algn="ctr"/>
              <a:r>
                <a:rPr lang="en-CA" dirty="0"/>
                <a:t>Conversation with about 30 boundary organizations </a:t>
              </a:r>
            </a:p>
            <a:p>
              <a:pPr algn="ctr"/>
              <a:r>
                <a:rPr lang="en-CA" dirty="0"/>
                <a:t>from around the world during Adaptation Futures</a:t>
              </a:r>
            </a:p>
            <a:p>
              <a:pPr algn="ctr"/>
              <a:endParaRPr lang="en-CA" dirty="0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F3FA2C3-D1A5-C1B8-8CEE-E89C2DAD62BB}"/>
                </a:ext>
              </a:extLst>
            </p:cNvPr>
            <p:cNvSpPr txBox="1"/>
            <p:nvPr/>
          </p:nvSpPr>
          <p:spPr>
            <a:xfrm>
              <a:off x="6790402" y="4925741"/>
              <a:ext cx="1210275" cy="92333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err="1">
                  <a:solidFill>
                    <a:schemeClr val="bg1"/>
                  </a:solidFill>
                </a:rPr>
                <a:t>Futurs</a:t>
              </a:r>
              <a:r>
                <a:rPr lang="en-CA" dirty="0">
                  <a:solidFill>
                    <a:schemeClr val="bg1"/>
                  </a:solidFill>
                </a:rPr>
                <a:t>-ACT</a:t>
              </a:r>
            </a:p>
            <a:p>
              <a:r>
                <a:rPr lang="en-CA" dirty="0">
                  <a:solidFill>
                    <a:schemeClr val="bg1"/>
                  </a:solidFill>
                </a:rPr>
                <a:t>A region of France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C88E3EE-9F09-1F62-2139-F7BDACB70A68}"/>
                </a:ext>
              </a:extLst>
            </p:cNvPr>
            <p:cNvSpPr txBox="1"/>
            <p:nvPr/>
          </p:nvSpPr>
          <p:spPr>
            <a:xfrm>
              <a:off x="9476941" y="4982750"/>
              <a:ext cx="1210275" cy="64633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CCCA</a:t>
              </a:r>
            </a:p>
            <a:p>
              <a:r>
                <a:rPr lang="en-CA" dirty="0">
                  <a:solidFill>
                    <a:schemeClr val="bg1"/>
                  </a:solidFill>
                </a:rPr>
                <a:t>Austria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5E7B9BD-BA91-9042-4697-D33512BDA031}"/>
                </a:ext>
              </a:extLst>
            </p:cNvPr>
            <p:cNvSpPr txBox="1"/>
            <p:nvPr/>
          </p:nvSpPr>
          <p:spPr>
            <a:xfrm>
              <a:off x="5258013" y="3298721"/>
              <a:ext cx="1038490" cy="70788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en-CA" sz="2000" dirty="0">
                  <a:solidFill>
                    <a:schemeClr val="bg1"/>
                  </a:solidFill>
                </a:rPr>
                <a:t>CSE</a:t>
              </a:r>
            </a:p>
            <a:p>
              <a:r>
                <a:rPr lang="en-CA" sz="2000" dirty="0">
                  <a:solidFill>
                    <a:schemeClr val="bg1"/>
                  </a:solidFill>
                </a:rPr>
                <a:t>Senegal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8BBDB18-C664-6605-F6E7-E6BD1B07D70A}"/>
                </a:ext>
              </a:extLst>
            </p:cNvPr>
            <p:cNvSpPr txBox="1"/>
            <p:nvPr/>
          </p:nvSpPr>
          <p:spPr>
            <a:xfrm>
              <a:off x="6358723" y="3292695"/>
              <a:ext cx="1486706" cy="646331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ICCCAD</a:t>
              </a:r>
            </a:p>
            <a:p>
              <a:r>
                <a:rPr lang="en-CA" dirty="0">
                  <a:solidFill>
                    <a:schemeClr val="bg1"/>
                  </a:solidFill>
                </a:rPr>
                <a:t>Bangladesh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2352B66-9E1B-7D77-E057-53626F7E5EF2}"/>
                </a:ext>
              </a:extLst>
            </p:cNvPr>
            <p:cNvSpPr txBox="1"/>
            <p:nvPr/>
          </p:nvSpPr>
          <p:spPr>
            <a:xfrm>
              <a:off x="7899439" y="3320246"/>
              <a:ext cx="1667975" cy="14773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Centre for Transformative Agriculture and Food Systems</a:t>
              </a:r>
            </a:p>
            <a:p>
              <a:r>
                <a:rPr lang="en-CA" dirty="0">
                  <a:solidFill>
                    <a:schemeClr val="bg1"/>
                  </a:solidFill>
                </a:rPr>
                <a:t>South Africa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968E0A5-F742-57F2-D6B5-225EE6E57D5A}"/>
                </a:ext>
              </a:extLst>
            </p:cNvPr>
            <p:cNvSpPr txBox="1"/>
            <p:nvPr/>
          </p:nvSpPr>
          <p:spPr>
            <a:xfrm>
              <a:off x="9651185" y="3329391"/>
              <a:ext cx="1372797" cy="646331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4C</a:t>
              </a:r>
            </a:p>
            <a:p>
              <a:r>
                <a:rPr lang="en-CA" dirty="0">
                  <a:solidFill>
                    <a:schemeClr val="bg1"/>
                  </a:solidFill>
                </a:rPr>
                <a:t>Morocco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38E6CC0-598C-4853-89DE-99739211796C}"/>
                </a:ext>
              </a:extLst>
            </p:cNvPr>
            <p:cNvSpPr txBox="1"/>
            <p:nvPr/>
          </p:nvSpPr>
          <p:spPr>
            <a:xfrm>
              <a:off x="11088443" y="3354385"/>
              <a:ext cx="1058968" cy="646331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r>
                <a:rPr lang="en-CA" dirty="0">
                  <a:solidFill>
                    <a:schemeClr val="bg1"/>
                  </a:solidFill>
                </a:rPr>
                <a:t>UCCRN</a:t>
              </a:r>
            </a:p>
            <a:p>
              <a:r>
                <a:rPr lang="en-CA" dirty="0">
                  <a:solidFill>
                    <a:schemeClr val="bg1"/>
                  </a:solidFill>
                </a:rPr>
                <a:t>USA…</a:t>
              </a:r>
            </a:p>
          </p:txBody>
        </p:sp>
        <p:sp>
          <p:nvSpPr>
            <p:cNvPr id="15" name="Flèche vers le haut 14">
              <a:extLst>
                <a:ext uri="{FF2B5EF4-FFF2-40B4-BE49-F238E27FC236}">
                  <a16:creationId xmlns:a16="http://schemas.microsoft.com/office/drawing/2014/main" id="{FA1FCA6E-F321-4E7B-CBE0-92D6C51A4930}"/>
                </a:ext>
              </a:extLst>
            </p:cNvPr>
            <p:cNvSpPr/>
            <p:nvPr/>
          </p:nvSpPr>
          <p:spPr>
            <a:xfrm>
              <a:off x="8299927" y="2610049"/>
              <a:ext cx="972461" cy="611648"/>
            </a:xfrm>
            <a:prstGeom prst="upArrow">
              <a:avLst/>
            </a:prstGeom>
            <a:solidFill>
              <a:schemeClr val="bg1"/>
            </a:solidFill>
            <a:ln w="889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56108478-4154-B1AF-6379-BE9AC427E858}"/>
              </a:ext>
            </a:extLst>
          </p:cNvPr>
          <p:cNvSpPr txBox="1"/>
          <p:nvPr/>
        </p:nvSpPr>
        <p:spPr>
          <a:xfrm>
            <a:off x="7829380" y="5384017"/>
            <a:ext cx="1210275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Ouranos</a:t>
            </a:r>
          </a:p>
          <a:p>
            <a:r>
              <a:rPr lang="en-CA" dirty="0">
                <a:solidFill>
                  <a:schemeClr val="bg1"/>
                </a:solidFill>
              </a:rPr>
              <a:t>Canada</a:t>
            </a:r>
          </a:p>
        </p:txBody>
      </p:sp>
      <p:sp>
        <p:nvSpPr>
          <p:cNvPr id="17" name="Flèche vers le haut 16">
            <a:extLst>
              <a:ext uri="{FF2B5EF4-FFF2-40B4-BE49-F238E27FC236}">
                <a16:creationId xmlns:a16="http://schemas.microsoft.com/office/drawing/2014/main" id="{76DCCE7D-2177-6075-D113-4F9282E85000}"/>
              </a:ext>
            </a:extLst>
          </p:cNvPr>
          <p:cNvSpPr/>
          <p:nvPr/>
        </p:nvSpPr>
        <p:spPr>
          <a:xfrm>
            <a:off x="7829380" y="4686891"/>
            <a:ext cx="972461" cy="558627"/>
          </a:xfrm>
          <a:prstGeom prst="upArrow">
            <a:avLst/>
          </a:prstGeom>
          <a:solidFill>
            <a:schemeClr val="bg1"/>
          </a:solidFill>
          <a:ln w="889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02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C8C9C1C-2E01-4C0A-AE62-86C92BF6A0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70" t="38542" r="29204"/>
          <a:stretch/>
        </p:blipFill>
        <p:spPr>
          <a:xfrm>
            <a:off x="1208868" y="1413224"/>
            <a:ext cx="9159498" cy="5586445"/>
          </a:xfr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3191A8E7-0A66-A662-4B72-A8FED838B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56" y="365125"/>
            <a:ext cx="11561735" cy="1325563"/>
          </a:xfrm>
        </p:spPr>
        <p:txBody>
          <a:bodyPr>
            <a:normAutofit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Value in increasing collaboration between boundary organizations?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B1FC2F6-709C-8B20-6960-87CB897426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FFFAF10-F60D-4029-98DF-9CB083724B10}"/>
              </a:ext>
            </a:extLst>
          </p:cNvPr>
          <p:cNvGrpSpPr/>
          <p:nvPr/>
        </p:nvGrpSpPr>
        <p:grpSpPr>
          <a:xfrm>
            <a:off x="6915953" y="1331534"/>
            <a:ext cx="4989443" cy="2509828"/>
            <a:chOff x="6915953" y="1331534"/>
            <a:chExt cx="4989443" cy="250982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8DA9DA6-A8FD-90D8-AE4D-3755D9A49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557" t="34926" r="12961" b="22796"/>
            <a:stretch/>
          </p:blipFill>
          <p:spPr>
            <a:xfrm>
              <a:off x="6969615" y="1331534"/>
              <a:ext cx="4819429" cy="1849547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72ED9BEF-63C8-49CC-BF4B-234B9CCF5291}"/>
                </a:ext>
              </a:extLst>
            </p:cNvPr>
            <p:cNvSpPr txBox="1"/>
            <p:nvPr/>
          </p:nvSpPr>
          <p:spPr>
            <a:xfrm>
              <a:off x="6915953" y="3195031"/>
              <a:ext cx="49894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Side-event</a:t>
              </a:r>
              <a:r>
                <a:rPr lang="fr-FR" dirty="0"/>
                <a:t> </a:t>
              </a:r>
              <a:r>
                <a:rPr lang="fr-FR" dirty="0" err="1"/>
                <a:t>during</a:t>
              </a:r>
              <a:r>
                <a:rPr lang="fr-FR" dirty="0"/>
                <a:t> AF2023, </a:t>
              </a:r>
              <a:r>
                <a:rPr lang="en-US" dirty="0"/>
                <a:t>, Montreal, Oct. 4, 2023</a:t>
              </a:r>
            </a:p>
            <a:p>
              <a:endParaRPr lang="fr-CA" dirty="0"/>
            </a:p>
          </p:txBody>
        </p:sp>
      </p:grpSp>
    </p:spTree>
    <p:extLst>
      <p:ext uri="{BB962C8B-B14F-4D97-AF65-F5344CB8AC3E}">
        <p14:creationId xmlns:p14="http://schemas.microsoft.com/office/powerpoint/2010/main" val="4306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C330F3-8340-1D4F-A7FE-384CB8FE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749" y="349627"/>
            <a:ext cx="10515600" cy="701607"/>
          </a:xfrm>
        </p:spPr>
        <p:txBody>
          <a:bodyPr>
            <a:normAutofit fontScale="90000"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What type of connections could the network stimulate?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7DEBD7-E635-2F29-B77D-C27FC5208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15" t="31479" r="23813" b="4253"/>
          <a:stretch/>
        </p:blipFill>
        <p:spPr>
          <a:xfrm>
            <a:off x="194374" y="939837"/>
            <a:ext cx="11803251" cy="5931042"/>
          </a:xfrm>
        </p:spPr>
      </p:pic>
    </p:spTree>
    <p:extLst>
      <p:ext uri="{BB962C8B-B14F-4D97-AF65-F5344CB8AC3E}">
        <p14:creationId xmlns:p14="http://schemas.microsoft.com/office/powerpoint/2010/main" val="1337433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AACB505-0AD3-9F72-C3F2-B4A8FE31E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505" t="33734" r="17245" b="8826"/>
          <a:stretch/>
        </p:blipFill>
        <p:spPr>
          <a:xfrm>
            <a:off x="991891" y="1115878"/>
            <a:ext cx="9608949" cy="5690950"/>
          </a:xfr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B0447E1-8CCD-D99A-E6DF-157A9DD7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0753"/>
          </a:xfrm>
        </p:spPr>
        <p:txBody>
          <a:bodyPr>
            <a:normAutofit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What role would you be interested in playing? </a:t>
            </a:r>
          </a:p>
        </p:txBody>
      </p:sp>
    </p:spTree>
    <p:extLst>
      <p:ext uri="{BB962C8B-B14F-4D97-AF65-F5344CB8AC3E}">
        <p14:creationId xmlns:p14="http://schemas.microsoft.com/office/powerpoint/2010/main" val="196595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14A879-AC76-B6B3-168D-604EFDB06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b="1" dirty="0">
                <a:latin typeface="Arial" panose="020B0604020202020204" pitchFamily="34" charset="0"/>
                <a:cs typeface="Arial" panose="020B0604020202020204" pitchFamily="34" charset="0"/>
              </a:rPr>
              <a:t>Priority topic we need to work on?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41B4C55-AC93-6442-0049-747283DBD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55" t="32781" r="16124" b="5610"/>
          <a:stretch/>
        </p:blipFill>
        <p:spPr>
          <a:xfrm>
            <a:off x="838200" y="1425844"/>
            <a:ext cx="10463088" cy="5067031"/>
          </a:xfrm>
        </p:spPr>
      </p:pic>
    </p:spTree>
    <p:extLst>
      <p:ext uri="{BB962C8B-B14F-4D97-AF65-F5344CB8AC3E}">
        <p14:creationId xmlns:p14="http://schemas.microsoft.com/office/powerpoint/2010/main" val="8230769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75EA42AC28884DA293DE17BABF8795" ma:contentTypeVersion="14" ma:contentTypeDescription="Create a new document." ma:contentTypeScope="" ma:versionID="6fd458cada07c18ecab3067cb2b49bc3">
  <xsd:schema xmlns:xsd="http://www.w3.org/2001/XMLSchema" xmlns:xs="http://www.w3.org/2001/XMLSchema" xmlns:p="http://schemas.microsoft.com/office/2006/metadata/properties" xmlns:ns2="74ee07ff-de9a-4d62-9c12-e9eac3040152" xmlns:ns3="a044e070-4191-436e-9872-8d0816e897ba" targetNamespace="http://schemas.microsoft.com/office/2006/metadata/properties" ma:root="true" ma:fieldsID="d63d9ed846084d75cf7b12e527cf0044" ns2:_="" ns3:_="">
    <xsd:import namespace="74ee07ff-de9a-4d62-9c12-e9eac3040152"/>
    <xsd:import namespace="a044e070-4191-436e-9872-8d0816e897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e07ff-de9a-4d62-9c12-e9eac30401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26c58fe-e9fb-4077-9d3c-458367a466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4e070-4191-436e-9872-8d0816e897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61dadf3e-028e-45d3-bf2f-7e9cd0b895d7}" ma:internalName="TaxCatchAll" ma:showField="CatchAllData" ma:web="a044e070-4191-436e-9872-8d0816e897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44e070-4191-436e-9872-8d0816e897ba" xsi:nil="true"/>
    <lcf76f155ced4ddcb4097134ff3c332f xmlns="74ee07ff-de9a-4d62-9c12-e9eac304015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CCDBE5-6E56-4F4C-B32A-605596CA5D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ee07ff-de9a-4d62-9c12-e9eac3040152"/>
    <ds:schemaRef ds:uri="a044e070-4191-436e-9872-8d0816e897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5181E4-5EE8-4FBE-B86A-F01CEE69A0A8}">
  <ds:schemaRefs>
    <ds:schemaRef ds:uri="http://schemas.microsoft.com/office/2006/metadata/properties"/>
    <ds:schemaRef ds:uri="http://schemas.microsoft.com/office/infopath/2007/PartnerControls"/>
    <ds:schemaRef ds:uri="a044e070-4191-436e-9872-8d0816e897ba"/>
    <ds:schemaRef ds:uri="74ee07ff-de9a-4d62-9c12-e9eac3040152"/>
  </ds:schemaRefs>
</ds:datastoreItem>
</file>

<file path=customXml/itemProps3.xml><?xml version="1.0" encoding="utf-8"?>
<ds:datastoreItem xmlns:ds="http://schemas.openxmlformats.org/officeDocument/2006/customXml" ds:itemID="{D0CDF54F-799E-420B-B59D-CD448C8BDA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</TotalTime>
  <Words>586</Words>
  <Application>Microsoft Office PowerPoint</Application>
  <PresentationFormat>Grand écran</PresentationFormat>
  <Paragraphs>103</Paragraphs>
  <Slides>10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How do we increase communication and collaboration between climate service providers: Towards a network of networks </vt:lpstr>
      <vt:lpstr>Présentation PowerPoint</vt:lpstr>
      <vt:lpstr>Are Boundary organizations useful?</vt:lpstr>
      <vt:lpstr>Boundary organizations and capacity building</vt:lpstr>
      <vt:lpstr>Emerging network of Boundary organizations for adaptation</vt:lpstr>
      <vt:lpstr>Value in increasing collaboration between boundary organizations?</vt:lpstr>
      <vt:lpstr>What type of connections could the network stimulate?</vt:lpstr>
      <vt:lpstr>What role would you be interested in playing? </vt:lpstr>
      <vt:lpstr>Priority topic we need to work on?</vt:lpstr>
      <vt:lpstr>Next steps: A group of BO is 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Boundary Organizations and Climate Services – An emerging international network – comme ECCA?</dc:title>
  <dc:creator>Proulx , Isabelle</dc:creator>
  <cp:lastModifiedBy>Bourque, Alain</cp:lastModifiedBy>
  <cp:revision>50</cp:revision>
  <dcterms:created xsi:type="dcterms:W3CDTF">2023-10-12T16:14:28Z</dcterms:created>
  <dcterms:modified xsi:type="dcterms:W3CDTF">2024-06-21T14:15:02Z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0x0101005D75EA42AC28884DA293DE17BABF8795</vt:lpwstr>
  </property>
</Properties>
</file>